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8" r:id="rId3"/>
    <p:sldId id="283" r:id="rId4"/>
    <p:sldId id="285" r:id="rId5"/>
    <p:sldId id="279" r:id="rId6"/>
    <p:sldId id="280" r:id="rId7"/>
    <p:sldId id="281" r:id="rId8"/>
    <p:sldId id="284" r:id="rId9"/>
    <p:sldId id="28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97" autoAdjust="0"/>
    <p:restoredTop sz="95588" autoAdjust="0"/>
  </p:normalViewPr>
  <p:slideViewPr>
    <p:cSldViewPr snapToGrid="0" showGuides="1">
      <p:cViewPr varScale="1">
        <p:scale>
          <a:sx n="131" d="100"/>
          <a:sy n="131" d="100"/>
        </p:scale>
        <p:origin x="200" y="6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08.09.2022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assets.catawiki.nl/assets/2018/1/23/9/c/8/9c829cd5-22f8-4910-8cd9-3bd041e5ac44.jpg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teixeira-soft.com/bluescreen/wp-content/uploads/2016/03/proceed-delete-erase-hard-drive-error-funny-error-messages.jpg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Torsdagsforelæsning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Lidt</a:t>
            </a:r>
            <a:r>
              <a:rPr lang="en-GB" dirty="0"/>
              <a:t> om </a:t>
            </a:r>
            <a:r>
              <a:rPr lang="en-GB" dirty="0" err="1"/>
              <a:t>jer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3465391" y="2808605"/>
            <a:ext cx="4787070" cy="6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https://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tinyurl.com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/32s9caf7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Funktioner</a:t>
            </a:r>
            <a:r>
              <a:rPr lang="en-GB" dirty="0"/>
              <a:t>: </a:t>
            </a:r>
            <a:r>
              <a:rPr lang="en-GB" dirty="0" err="1"/>
              <a:t>afbildninger</a:t>
            </a:r>
            <a:r>
              <a:rPr lang="en-GB" dirty="0"/>
              <a:t> </a:t>
            </a:r>
            <a:r>
              <a:rPr lang="en-GB" dirty="0" err="1"/>
              <a:t>mellem</a:t>
            </a:r>
            <a:r>
              <a:rPr lang="en-GB" dirty="0"/>
              <a:t> </a:t>
            </a:r>
            <a:r>
              <a:rPr lang="en-GB" dirty="0" err="1"/>
              <a:t>mængder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3646560" y="1825625"/>
            <a:ext cx="5261219" cy="19428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mul2 x = 2*x;;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mul2: x: int -&gt; int</a:t>
            </a:r>
          </a:p>
          <a:p>
            <a:pPr marL="0" indent="0">
              <a:buNone/>
            </a:pPr>
            <a:r>
              <a:rPr lang="en-GB" dirty="0"/>
              <a:t>&gt; mul2 3;;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it: int =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8CB46-4A95-AE0C-2541-A8967CF8CFA0}"/>
              </a:ext>
            </a:extLst>
          </p:cNvPr>
          <p:cNvSpPr/>
          <p:nvPr/>
        </p:nvSpPr>
        <p:spPr>
          <a:xfrm>
            <a:off x="5206881" y="2240280"/>
            <a:ext cx="822960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22FEDA-E502-A643-B0C1-D2B9E8D0A1BA}"/>
              </a:ext>
            </a:extLst>
          </p:cNvPr>
          <p:cNvSpPr/>
          <p:nvPr/>
        </p:nvSpPr>
        <p:spPr>
          <a:xfrm>
            <a:off x="3509010" y="4373880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5EF8FA3-D600-930A-1DB7-608B68B35146}"/>
              </a:ext>
            </a:extLst>
          </p:cNvPr>
          <p:cNvSpPr/>
          <p:nvPr/>
        </p:nvSpPr>
        <p:spPr>
          <a:xfrm rot="18905940">
            <a:off x="4688352" y="4489851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A3B49-AE30-F82A-87E5-14EA23BA1367}"/>
              </a:ext>
            </a:extLst>
          </p:cNvPr>
          <p:cNvSpPr txBox="1"/>
          <p:nvPr/>
        </p:nvSpPr>
        <p:spPr>
          <a:xfrm>
            <a:off x="3942909" y="5701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B85FC-14C9-FED6-C394-90CA6F0D617C}"/>
              </a:ext>
            </a:extLst>
          </p:cNvPr>
          <p:cNvSpPr txBox="1"/>
          <p:nvPr/>
        </p:nvSpPr>
        <p:spPr>
          <a:xfrm>
            <a:off x="4771163" y="40069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mul2</a:t>
            </a:r>
            <a:r>
              <a:rPr lang="en-DK" dirty="0"/>
              <a:t> x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B574DC42-E41D-FC53-D883-EA2E6C90D4BF}"/>
              </a:ext>
            </a:extLst>
          </p:cNvPr>
          <p:cNvSpPr/>
          <p:nvPr/>
        </p:nvSpPr>
        <p:spPr>
          <a:xfrm>
            <a:off x="6029841" y="4395832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EC4D6-AD7E-8987-2CE4-6D1658A7E04F}"/>
              </a:ext>
            </a:extLst>
          </p:cNvPr>
          <p:cNvSpPr txBox="1"/>
          <p:nvPr/>
        </p:nvSpPr>
        <p:spPr>
          <a:xfrm>
            <a:off x="6463740" y="5723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6977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15" grpId="0"/>
      <p:bldP spid="18" grpId="0"/>
      <p:bldP spid="19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Funktioner</a:t>
            </a:r>
            <a:r>
              <a:rPr lang="en-GB" dirty="0"/>
              <a:t>: tuple </a:t>
            </a:r>
            <a:r>
              <a:rPr lang="en-GB" dirty="0" err="1"/>
              <a:t>argumenter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5"/>
            <a:ext cx="5261219" cy="19428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sum x y = x + y;;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sum: x: int -&gt; y: int -&gt; int</a:t>
            </a:r>
          </a:p>
          <a:p>
            <a:pPr marL="0" indent="0">
              <a:buNone/>
            </a:pPr>
            <a:r>
              <a:rPr lang="en-GB" dirty="0"/>
              <a:t>&gt; sum 3 4;;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it: int = 7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4CF69-68ED-7520-64F7-45269AE4CA28}"/>
              </a:ext>
            </a:extLst>
          </p:cNvPr>
          <p:cNvSpPr txBox="1">
            <a:spLocks/>
          </p:cNvSpPr>
          <p:nvPr/>
        </p:nvSpPr>
        <p:spPr>
          <a:xfrm>
            <a:off x="6898584" y="1825625"/>
            <a:ext cx="5261218" cy="19428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sum (x, y) = x + y;;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sum: x: int * y: int -&gt; int</a:t>
            </a:r>
          </a:p>
          <a:p>
            <a:pPr marL="0" indent="0">
              <a:buNone/>
            </a:pPr>
            <a:r>
              <a:rPr lang="en-GB" dirty="0"/>
              <a:t>&gt; sum (3, 4);;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it: int = 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8CB46-4A95-AE0C-2541-A8967CF8CFA0}"/>
              </a:ext>
            </a:extLst>
          </p:cNvPr>
          <p:cNvSpPr/>
          <p:nvPr/>
        </p:nvSpPr>
        <p:spPr>
          <a:xfrm>
            <a:off x="2255520" y="2240280"/>
            <a:ext cx="822960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945DA-93D0-A650-0B50-3313B98E977E}"/>
              </a:ext>
            </a:extLst>
          </p:cNvPr>
          <p:cNvSpPr/>
          <p:nvPr/>
        </p:nvSpPr>
        <p:spPr>
          <a:xfrm>
            <a:off x="3569580" y="2240280"/>
            <a:ext cx="822960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CE86B-8379-A98A-3C5D-2A61DE0E9FA7}"/>
              </a:ext>
            </a:extLst>
          </p:cNvPr>
          <p:cNvSpPr/>
          <p:nvPr/>
        </p:nvSpPr>
        <p:spPr>
          <a:xfrm>
            <a:off x="8293980" y="2240280"/>
            <a:ext cx="1986332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22FEDA-E502-A643-B0C1-D2B9E8D0A1BA}"/>
              </a:ext>
            </a:extLst>
          </p:cNvPr>
          <p:cNvSpPr/>
          <p:nvPr/>
        </p:nvSpPr>
        <p:spPr>
          <a:xfrm>
            <a:off x="182880" y="4373880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5EF8FA3-D600-930A-1DB7-608B68B35146}"/>
              </a:ext>
            </a:extLst>
          </p:cNvPr>
          <p:cNvSpPr/>
          <p:nvPr/>
        </p:nvSpPr>
        <p:spPr>
          <a:xfrm rot="18905940">
            <a:off x="1362222" y="4489851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A3B49-AE30-F82A-87E5-14EA23BA1367}"/>
              </a:ext>
            </a:extLst>
          </p:cNvPr>
          <p:cNvSpPr txBox="1"/>
          <p:nvPr/>
        </p:nvSpPr>
        <p:spPr>
          <a:xfrm>
            <a:off x="616779" y="5701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B85FC-14C9-FED6-C394-90CA6F0D617C}"/>
              </a:ext>
            </a:extLst>
          </p:cNvPr>
          <p:cNvSpPr txBox="1"/>
          <p:nvPr/>
        </p:nvSpPr>
        <p:spPr>
          <a:xfrm>
            <a:off x="1692531" y="4028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x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B574DC42-E41D-FC53-D883-EA2E6C90D4BF}"/>
              </a:ext>
            </a:extLst>
          </p:cNvPr>
          <p:cNvSpPr/>
          <p:nvPr/>
        </p:nvSpPr>
        <p:spPr>
          <a:xfrm>
            <a:off x="2703711" y="4395832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E2EB659-0D4D-75FD-1DA9-2E5313A473BD}"/>
              </a:ext>
            </a:extLst>
          </p:cNvPr>
          <p:cNvSpPr/>
          <p:nvPr/>
        </p:nvSpPr>
        <p:spPr>
          <a:xfrm rot="18905940">
            <a:off x="3883053" y="4511803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EC4D6-AD7E-8987-2CE4-6D1658A7E04F}"/>
              </a:ext>
            </a:extLst>
          </p:cNvPr>
          <p:cNvSpPr txBox="1"/>
          <p:nvPr/>
        </p:nvSpPr>
        <p:spPr>
          <a:xfrm>
            <a:off x="3137610" y="5723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19C-AE9A-A769-93D0-17B93C8EFD37}"/>
              </a:ext>
            </a:extLst>
          </p:cNvPr>
          <p:cNvSpPr txBox="1"/>
          <p:nvPr/>
        </p:nvSpPr>
        <p:spPr>
          <a:xfrm>
            <a:off x="4121922" y="405085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K" dirty="0"/>
              <a:t>um x) y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15857A-219E-9357-C265-FC0AE2D3C874}"/>
              </a:ext>
            </a:extLst>
          </p:cNvPr>
          <p:cNvSpPr/>
          <p:nvPr/>
        </p:nvSpPr>
        <p:spPr>
          <a:xfrm>
            <a:off x="5313391" y="4395831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6B38-97EF-5B21-5899-FC3E6A2502FB}"/>
              </a:ext>
            </a:extLst>
          </p:cNvPr>
          <p:cNvSpPr txBox="1"/>
          <p:nvPr/>
        </p:nvSpPr>
        <p:spPr>
          <a:xfrm>
            <a:off x="5747290" y="5723349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B364D33-BF22-3813-1B45-F7206E7715CA}"/>
              </a:ext>
            </a:extLst>
          </p:cNvPr>
          <p:cNvSpPr/>
          <p:nvPr/>
        </p:nvSpPr>
        <p:spPr>
          <a:xfrm>
            <a:off x="2627511" y="4028904"/>
            <a:ext cx="222369" cy="216000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542BDCD8-9C4F-3141-0318-1F2533B8F9C6}"/>
              </a:ext>
            </a:extLst>
          </p:cNvPr>
          <p:cNvSpPr/>
          <p:nvPr/>
        </p:nvSpPr>
        <p:spPr>
          <a:xfrm>
            <a:off x="6278880" y="4028905"/>
            <a:ext cx="335280" cy="216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656F6F05-2F84-E6F5-D186-49283CB8C806}"/>
              </a:ext>
            </a:extLst>
          </p:cNvPr>
          <p:cNvSpPr/>
          <p:nvPr/>
        </p:nvSpPr>
        <p:spPr>
          <a:xfrm>
            <a:off x="7362737" y="4249986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F16C7B9-E25E-9AE5-8EA9-41C4D8304425}"/>
              </a:ext>
            </a:extLst>
          </p:cNvPr>
          <p:cNvSpPr/>
          <p:nvPr/>
        </p:nvSpPr>
        <p:spPr>
          <a:xfrm rot="18905940">
            <a:off x="8542079" y="4365957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93BBE-9F50-E887-CB10-F46D9ED0FA85}"/>
              </a:ext>
            </a:extLst>
          </p:cNvPr>
          <p:cNvSpPr txBox="1"/>
          <p:nvPr/>
        </p:nvSpPr>
        <p:spPr>
          <a:xfrm>
            <a:off x="7674716" y="55775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X*Y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81656-9CCE-9291-5444-E177C4D0DC80}"/>
              </a:ext>
            </a:extLst>
          </p:cNvPr>
          <p:cNvSpPr txBox="1"/>
          <p:nvPr/>
        </p:nvSpPr>
        <p:spPr>
          <a:xfrm>
            <a:off x="8872388" y="390501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(x, y)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1C28AF6-930C-7F4D-EB6C-B779543A4ECF}"/>
              </a:ext>
            </a:extLst>
          </p:cNvPr>
          <p:cNvSpPr/>
          <p:nvPr/>
        </p:nvSpPr>
        <p:spPr>
          <a:xfrm>
            <a:off x="9972417" y="4249985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ACD9D-722C-FF4C-6456-E36A521531AF}"/>
              </a:ext>
            </a:extLst>
          </p:cNvPr>
          <p:cNvSpPr txBox="1"/>
          <p:nvPr/>
        </p:nvSpPr>
        <p:spPr>
          <a:xfrm>
            <a:off x="10406316" y="5577503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943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11" grpId="0" animBg="1"/>
      <p:bldP spid="14" grpId="0" animBg="1"/>
      <p:bldP spid="15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Brugerinput</a:t>
            </a:r>
            <a:r>
              <a:rPr lang="en-GB" dirty="0"/>
              <a:t>: </a:t>
            </a:r>
            <a:r>
              <a:rPr lang="en-GB" dirty="0" err="1"/>
              <a:t>Tastaturet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41A3B-4D19-6418-315A-F3BD99B8CFCE}"/>
              </a:ext>
            </a:extLst>
          </p:cNvPr>
          <p:cNvSpPr txBox="1">
            <a:spLocks/>
          </p:cNvSpPr>
          <p:nvPr/>
        </p:nvSpPr>
        <p:spPr>
          <a:xfrm>
            <a:off x="834780" y="1825624"/>
            <a:ext cx="6351631" cy="210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str = 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System.Console.ReadLine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 ();;</a:t>
            </a:r>
          </a:p>
          <a:p>
            <a:pPr marL="0" indent="0">
              <a:buNone/>
            </a:pP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abcdefg</a:t>
            </a:r>
            <a:endParaRPr lang="en-GB" dirty="0"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buNone/>
            </a:pP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 str: string = "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abcdefg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7B44E-80B2-4C00-4712-8B85B610705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419350" y="2571750"/>
            <a:ext cx="3676650" cy="2933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A8A4A5-ADEE-C703-0C01-3BA1D7BAC0A3}"/>
              </a:ext>
            </a:extLst>
          </p:cNvPr>
          <p:cNvSpPr txBox="1"/>
          <p:nvPr/>
        </p:nvSpPr>
        <p:spPr>
          <a:xfrm>
            <a:off x="6096000" y="2680419"/>
            <a:ext cx="61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Brugeren taster og slutter med &lt;enter&gt;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0EA4B1-F9F8-683F-3914-EB781AFC69B3}"/>
              </a:ext>
            </a:extLst>
          </p:cNvPr>
          <p:cNvCxnSpPr>
            <a:cxnSpLocks/>
            <a:stCxn id="15" idx="1"/>
            <a:endCxn id="3" idx="0"/>
          </p:cNvCxnSpPr>
          <p:nvPr/>
        </p:nvCxnSpPr>
        <p:spPr>
          <a:xfrm flipH="1">
            <a:off x="4010596" y="1132448"/>
            <a:ext cx="3821263" cy="6931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89BBA-4680-F04C-11A3-A31287F3D8F8}"/>
              </a:ext>
            </a:extLst>
          </p:cNvPr>
          <p:cNvSpPr txBox="1"/>
          <p:nvPr/>
        </p:nvSpPr>
        <p:spPr>
          <a:xfrm>
            <a:off x="7831859" y="947782"/>
            <a:ext cx="2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Bibliotek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DK" dirty="0"/>
              <a:t>bibliotek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E00FC5-D4EC-5DB0-20AC-46B75ECE7892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419350" y="3317877"/>
            <a:ext cx="3663312" cy="6750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BB9748-A5D9-158A-D941-364EEE44A92F}"/>
              </a:ext>
            </a:extLst>
          </p:cNvPr>
          <p:cNvSpPr txBox="1"/>
          <p:nvPr/>
        </p:nvSpPr>
        <p:spPr>
          <a:xfrm>
            <a:off x="6082662" y="3808249"/>
            <a:ext cx="353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Resultat er altid en tekststreng</a:t>
            </a:r>
          </a:p>
        </p:txBody>
      </p:sp>
    </p:spTree>
    <p:extLst>
      <p:ext uri="{BB962C8B-B14F-4D97-AF65-F5344CB8AC3E}">
        <p14:creationId xmlns:p14="http://schemas.microsoft.com/office/powerpoint/2010/main" val="69919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Dette er </a:t>
            </a:r>
            <a:r>
              <a:rPr lang="en-GB" dirty="0" err="1"/>
              <a:t>ikke</a:t>
            </a:r>
            <a:r>
              <a:rPr lang="en-GB" dirty="0"/>
              <a:t> et </a:t>
            </a:r>
            <a:r>
              <a:rPr lang="en-GB" dirty="0" err="1"/>
              <a:t>tal</a:t>
            </a:r>
            <a:r>
              <a:rPr lang="en-GB" dirty="0"/>
              <a:t>: “3”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41A3B-4D19-6418-315A-F3BD99B8CFCE}"/>
              </a:ext>
            </a:extLst>
          </p:cNvPr>
          <p:cNvSpPr txBox="1">
            <a:spLocks/>
          </p:cNvSpPr>
          <p:nvPr/>
        </p:nvSpPr>
        <p:spPr>
          <a:xfrm>
            <a:off x="1263405" y="1630254"/>
            <a:ext cx="4041629" cy="21024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let str = "3";;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str: string = "3"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dirty="0"/>
              <a:t>&gt; let a = 3;;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a: int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1A1EA-66B5-AA2F-15CB-7151D28588DB}"/>
              </a:ext>
            </a:extLst>
          </p:cNvPr>
          <p:cNvSpPr txBox="1"/>
          <p:nvPr/>
        </p:nvSpPr>
        <p:spPr>
          <a:xfrm>
            <a:off x="838200" y="3825581"/>
            <a:ext cx="241925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DK" dirty="0"/>
              <a:t>Konvertering (casting)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612C76-991C-36A5-4550-E922E0EB01BE}"/>
              </a:ext>
            </a:extLst>
          </p:cNvPr>
          <p:cNvSpPr txBox="1">
            <a:spLocks/>
          </p:cNvSpPr>
          <p:nvPr/>
        </p:nvSpPr>
        <p:spPr>
          <a:xfrm>
            <a:off x="1269123" y="4287809"/>
            <a:ext cx="4035911" cy="2102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int ("3");;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it: int = 3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&gt; string (3);;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it: string = "3"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E07F-4BC1-4288-5514-EEF7297F5F2C}"/>
              </a:ext>
            </a:extLst>
          </p:cNvPr>
          <p:cNvSpPr txBox="1"/>
          <p:nvPr/>
        </p:nvSpPr>
        <p:spPr>
          <a:xfrm>
            <a:off x="838200" y="122846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Tallet 3 har mange repræsentationer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7988BA-9626-D288-F402-1C95A5EC5712}"/>
              </a:ext>
            </a:extLst>
          </p:cNvPr>
          <p:cNvCxnSpPr>
            <a:cxnSpLocks/>
          </p:cNvCxnSpPr>
          <p:nvPr/>
        </p:nvCxnSpPr>
        <p:spPr>
          <a:xfrm>
            <a:off x="5730239" y="1171498"/>
            <a:ext cx="1906" cy="5297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E3138-C23B-1B62-01A2-303D07568B5A}"/>
              </a:ext>
            </a:extLst>
          </p:cNvPr>
          <p:cNvSpPr txBox="1"/>
          <p:nvPr/>
        </p:nvSpPr>
        <p:spPr>
          <a:xfrm>
            <a:off x="6109851" y="112944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Readline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5F94DE-2873-1D55-1EC9-6A3819788CB5}"/>
              </a:ext>
            </a:extLst>
          </p:cNvPr>
          <p:cNvSpPr txBox="1">
            <a:spLocks/>
          </p:cNvSpPr>
          <p:nvPr/>
        </p:nvSpPr>
        <p:spPr>
          <a:xfrm>
            <a:off x="6456862" y="1498774"/>
            <a:ext cx="5746574" cy="2102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let str = </a:t>
            </a:r>
            <a:r>
              <a:rPr lang="en-GB" sz="2400" dirty="0" err="1"/>
              <a:t>System.Console.ReadLine</a:t>
            </a:r>
            <a:r>
              <a:rPr lang="en-GB" sz="2400" dirty="0"/>
              <a:t> ()</a:t>
            </a:r>
          </a:p>
          <a:p>
            <a:pPr marL="0" indent="0">
              <a:buNone/>
            </a:pPr>
            <a:r>
              <a:rPr lang="en-GB" sz="2400" dirty="0"/>
              <a:t>- let a = int (str);;                 </a:t>
            </a:r>
          </a:p>
          <a:p>
            <a:pPr marL="0" indent="0">
              <a:buNone/>
            </a:pPr>
            <a:r>
              <a:rPr lang="en-GB" sz="2400" dirty="0"/>
              <a:t>24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str: string = "24"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a: int = 24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A92657-6A15-12DC-7878-C3B03BF5237F}"/>
              </a:ext>
            </a:extLst>
          </p:cNvPr>
          <p:cNvSpPr txBox="1">
            <a:spLocks/>
          </p:cNvSpPr>
          <p:nvPr/>
        </p:nvSpPr>
        <p:spPr>
          <a:xfrm>
            <a:off x="6456862" y="4372677"/>
            <a:ext cx="5735138" cy="60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let a = int (</a:t>
            </a:r>
            <a:r>
              <a:rPr lang="en-GB" sz="2400" dirty="0" err="1"/>
              <a:t>System.Console.ReadLine</a:t>
            </a:r>
            <a:r>
              <a:rPr lang="en-GB" sz="2400" dirty="0"/>
              <a:t> ())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391AD-12DC-6161-1A20-435A8EC79716}"/>
              </a:ext>
            </a:extLst>
          </p:cNvPr>
          <p:cNvSpPr txBox="1"/>
          <p:nvPr/>
        </p:nvSpPr>
        <p:spPr>
          <a:xfrm>
            <a:off x="6109851" y="4003345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Funktionssammensætning</a:t>
            </a:r>
          </a:p>
        </p:txBody>
      </p:sp>
      <p:pic>
        <p:nvPicPr>
          <p:cNvPr id="1029" name="Picture 5">
            <a:hlinkClick r:id="rId2"/>
            <a:extLst>
              <a:ext uri="{FF2B5EF4-FFF2-40B4-BE49-F238E27FC236}">
                <a16:creationId xmlns:a16="http://schemas.microsoft.com/office/drawing/2014/main" id="{7944A69E-5F79-0D97-8BD4-BD02CE81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14" y="1171498"/>
            <a:ext cx="6019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6D103-2B29-5F3C-23AB-4F72E6B17F6D}"/>
              </a:ext>
            </a:extLst>
          </p:cNvPr>
          <p:cNvSpPr txBox="1"/>
          <p:nvPr/>
        </p:nvSpPr>
        <p:spPr>
          <a:xfrm>
            <a:off x="7734492" y="533711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René Magritte, 1929</a:t>
            </a:r>
          </a:p>
        </p:txBody>
      </p:sp>
    </p:spTree>
    <p:extLst>
      <p:ext uri="{BB962C8B-B14F-4D97-AF65-F5344CB8AC3E}">
        <p14:creationId xmlns:p14="http://schemas.microsoft.com/office/powerpoint/2010/main" val="12817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/>
      <p:bldP spid="17" grpId="0"/>
      <p:bldP spid="18" grpId="0"/>
      <p:bldP spid="19" grpId="0"/>
      <p:bldP spid="20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Design </a:t>
            </a:r>
            <a:r>
              <a:rPr lang="en-GB" dirty="0" err="1"/>
              <a:t>af</a:t>
            </a:r>
            <a:r>
              <a:rPr lang="en-GB" dirty="0"/>
              <a:t> dialog med </a:t>
            </a:r>
            <a:r>
              <a:rPr lang="en-GB" dirty="0" err="1"/>
              <a:t>brugeren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E07F-4BC1-4288-5514-EEF7297F5F2C}"/>
              </a:ext>
            </a:extLst>
          </p:cNvPr>
          <p:cNvSpPr txBox="1"/>
          <p:nvPr/>
        </p:nvSpPr>
        <p:spPr>
          <a:xfrm>
            <a:off x="838200" y="1627975"/>
            <a:ext cx="352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En god dialog:</a:t>
            </a:r>
          </a:p>
          <a:p>
            <a:pPr marL="342900" indent="-342900">
              <a:buAutoNum type="arabicPeriod"/>
            </a:pPr>
            <a:r>
              <a:rPr lang="en-DK" dirty="0"/>
              <a:t>Giv relevant information</a:t>
            </a:r>
          </a:p>
          <a:p>
            <a:pPr marL="342900" indent="-342900">
              <a:buAutoNum type="arabicPeriod"/>
            </a:pPr>
            <a:r>
              <a:rPr lang="en-DK" dirty="0"/>
              <a:t>Stil mod minimalisme</a:t>
            </a:r>
          </a:p>
          <a:p>
            <a:pPr marL="342900" indent="-342900">
              <a:buAutoNum type="arabicPeriod"/>
            </a:pPr>
            <a:r>
              <a:rPr lang="en-DK" dirty="0"/>
              <a:t>Forbliv konsistent</a:t>
            </a:r>
          </a:p>
          <a:p>
            <a:pPr marL="342900" indent="-342900">
              <a:buAutoNum type="arabicPeriod"/>
            </a:pPr>
            <a:r>
              <a:rPr lang="en-DK" dirty="0"/>
              <a:t>Antag brugeren laver fejl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5F94DE-2873-1D55-1EC9-6A3819788CB5}"/>
              </a:ext>
            </a:extLst>
          </p:cNvPr>
          <p:cNvSpPr txBox="1">
            <a:spLocks/>
          </p:cNvSpPr>
          <p:nvPr/>
        </p:nvSpPr>
        <p:spPr>
          <a:xfrm>
            <a:off x="6096000" y="1314018"/>
            <a:ext cx="6096000" cy="4172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 err="1"/>
              <a:t>printfn</a:t>
            </a:r>
            <a:r>
              <a:rPr lang="en-GB" sz="1500" dirty="0"/>
              <a:t> ”</a:t>
            </a:r>
            <a:r>
              <a:rPr lang="en-GB" sz="1500" dirty="0" err="1"/>
              <a:t>Antal</a:t>
            </a:r>
            <a:r>
              <a:rPr lang="en-GB" sz="1500" dirty="0"/>
              <a:t> </a:t>
            </a:r>
            <a:r>
              <a:rPr lang="en-GB" sz="1500" dirty="0" err="1"/>
              <a:t>indbyggere</a:t>
            </a:r>
            <a:r>
              <a:rPr lang="en-GB" sz="1500" dirty="0"/>
              <a:t>: </a:t>
            </a:r>
            <a:r>
              <a:rPr lang="en-GB" sz="1500" dirty="0" err="1"/>
              <a:t>Indtast</a:t>
            </a:r>
            <a:r>
              <a:rPr lang="en-GB" sz="1500" dirty="0"/>
              <a:t> et </a:t>
            </a:r>
            <a:r>
              <a:rPr lang="en-GB" sz="1500" dirty="0" err="1"/>
              <a:t>bynavn</a:t>
            </a:r>
            <a:r>
              <a:rPr lang="en-GB" sz="1500" dirty="0"/>
              <a:t>"</a:t>
            </a:r>
          </a:p>
          <a:p>
            <a:pPr marL="0" indent="0">
              <a:buNone/>
            </a:pPr>
            <a:r>
              <a:rPr lang="en-GB" sz="1500" dirty="0"/>
              <a:t>let by = </a:t>
            </a:r>
            <a:r>
              <a:rPr lang="en-GB" sz="1500" dirty="0" err="1"/>
              <a:t>System.Console.ReadLine</a:t>
            </a:r>
            <a:r>
              <a:rPr lang="en-GB" sz="1500" dirty="0"/>
              <a:t> ()</a:t>
            </a:r>
          </a:p>
          <a:p>
            <a:pPr marL="0" indent="0">
              <a:buNone/>
            </a:pPr>
            <a:r>
              <a:rPr lang="en-GB" sz="1500" dirty="0"/>
              <a:t>let </a:t>
            </a:r>
            <a:r>
              <a:rPr lang="en-GB" sz="1500" dirty="0" err="1"/>
              <a:t>antal</a:t>
            </a:r>
            <a:r>
              <a:rPr lang="en-GB" sz="1500" dirty="0"/>
              <a:t> = </a:t>
            </a:r>
          </a:p>
          <a:p>
            <a:pPr marL="0" indent="0">
              <a:buNone/>
            </a:pPr>
            <a:r>
              <a:rPr lang="en-GB" sz="1500" dirty="0"/>
              <a:t>  match by with</a:t>
            </a:r>
          </a:p>
          <a:p>
            <a:pPr marL="0" indent="0">
              <a:buNone/>
            </a:pPr>
            <a:r>
              <a:rPr lang="en-GB" sz="1500" dirty="0"/>
              <a:t>    "</a:t>
            </a:r>
            <a:r>
              <a:rPr lang="en-GB" sz="1500" dirty="0" err="1"/>
              <a:t>København</a:t>
            </a:r>
            <a:r>
              <a:rPr lang="en-GB" sz="1500" dirty="0"/>
              <a:t>" -&gt; 1345562</a:t>
            </a:r>
          </a:p>
          <a:p>
            <a:pPr marL="0" indent="0">
              <a:buNone/>
            </a:pPr>
            <a:r>
              <a:rPr lang="en-GB" sz="1500" dirty="0"/>
              <a:t>    | "Aarhus" -&gt; 285273</a:t>
            </a:r>
          </a:p>
          <a:p>
            <a:pPr marL="0" indent="0">
              <a:buNone/>
            </a:pPr>
            <a:r>
              <a:rPr lang="en-GB" sz="1500" dirty="0"/>
              <a:t>    | "Odense" -&gt; 180863</a:t>
            </a:r>
          </a:p>
          <a:p>
            <a:pPr marL="0" indent="0">
              <a:buNone/>
            </a:pPr>
            <a:r>
              <a:rPr lang="en-GB" sz="1500" dirty="0"/>
              <a:t>    | "Aalborg" -&gt; 119862</a:t>
            </a:r>
          </a:p>
          <a:p>
            <a:pPr marL="0" indent="0">
              <a:buNone/>
            </a:pPr>
            <a:r>
              <a:rPr lang="en-GB" sz="1500" dirty="0"/>
              <a:t>    | _ -&gt; -1</a:t>
            </a:r>
          </a:p>
          <a:p>
            <a:pPr marL="0" indent="0">
              <a:buNone/>
            </a:pPr>
            <a:r>
              <a:rPr lang="en-GB" sz="1500" dirty="0"/>
              <a:t>match </a:t>
            </a:r>
            <a:r>
              <a:rPr lang="en-GB" sz="1500" dirty="0" err="1"/>
              <a:t>antal</a:t>
            </a:r>
            <a:r>
              <a:rPr lang="en-GB" sz="1500" dirty="0"/>
              <a:t> with</a:t>
            </a:r>
          </a:p>
          <a:p>
            <a:pPr marL="0" indent="0">
              <a:buNone/>
            </a:pPr>
            <a:r>
              <a:rPr lang="en-GB" sz="1500" dirty="0"/>
              <a:t>  -1 -&gt; </a:t>
            </a:r>
            <a:r>
              <a:rPr lang="en-GB" sz="1500" dirty="0" err="1"/>
              <a:t>printfn</a:t>
            </a:r>
            <a:r>
              <a:rPr lang="en-GB" sz="1500" dirty="0"/>
              <a:t> "</a:t>
            </a:r>
            <a:r>
              <a:rPr lang="en-GB" sz="1500" dirty="0" err="1"/>
              <a:t>Kender</a:t>
            </a:r>
            <a:r>
              <a:rPr lang="en-GB" sz="1500" dirty="0"/>
              <a:t> </a:t>
            </a:r>
            <a:r>
              <a:rPr lang="en-GB" sz="1500" dirty="0" err="1"/>
              <a:t>ikke</a:t>
            </a:r>
            <a:r>
              <a:rPr lang="en-GB" sz="1500" dirty="0"/>
              <a:t> %A" by</a:t>
            </a:r>
          </a:p>
          <a:p>
            <a:pPr marL="0" indent="0">
              <a:buNone/>
            </a:pPr>
            <a:r>
              <a:rPr lang="en-GB" sz="1500" dirty="0"/>
              <a:t>  | _ -&gt; </a:t>
            </a:r>
            <a:r>
              <a:rPr lang="en-GB" sz="1500" dirty="0" err="1"/>
              <a:t>printfn</a:t>
            </a:r>
            <a:r>
              <a:rPr lang="en-GB" sz="1500" dirty="0"/>
              <a:t> "I %A </a:t>
            </a:r>
            <a:r>
              <a:rPr lang="en-GB" sz="1500" dirty="0" err="1"/>
              <a:t>bor</a:t>
            </a:r>
            <a:r>
              <a:rPr lang="en-GB" sz="1500" dirty="0"/>
              <a:t> der %A </a:t>
            </a:r>
            <a:r>
              <a:rPr lang="en-GB" sz="1500" dirty="0" err="1"/>
              <a:t>mennesker</a:t>
            </a:r>
            <a:r>
              <a:rPr lang="en-GB" sz="1500" dirty="0"/>
              <a:t> (</a:t>
            </a:r>
            <a:r>
              <a:rPr lang="en-GB" sz="1500" dirty="0" err="1"/>
              <a:t>wikipedia</a:t>
            </a:r>
            <a:r>
              <a:rPr lang="en-GB" sz="1500" dirty="0"/>
              <a:t>, 2022)" by </a:t>
            </a:r>
            <a:r>
              <a:rPr lang="en-GB" sz="1500" dirty="0" err="1"/>
              <a:t>antal</a:t>
            </a:r>
            <a:endParaRPr lang="en-GB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5C99-2562-F681-CC23-4DCB8B81D3B7}"/>
              </a:ext>
            </a:extLst>
          </p:cNvPr>
          <p:cNvSpPr txBox="1"/>
          <p:nvPr/>
        </p:nvSpPr>
        <p:spPr>
          <a:xfrm>
            <a:off x="838200" y="4509466"/>
            <a:ext cx="4706521" cy="121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Eksempel:</a:t>
            </a:r>
          </a:p>
          <a:p>
            <a:pPr lvl="1"/>
            <a:r>
              <a:rPr lang="en-DK" dirty="0"/>
              <a:t>Lav et system, som kan svare på, hvor mange mennesker der på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København</a:t>
            </a:r>
            <a:r>
              <a:rPr lang="en-GB" dirty="0"/>
              <a:t>, Aarhus, Odense </a:t>
            </a:r>
            <a:r>
              <a:rPr lang="en-GB" dirty="0" err="1"/>
              <a:t>og</a:t>
            </a:r>
            <a:r>
              <a:rPr lang="en-GB" dirty="0"/>
              <a:t> Aalborg.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956F0-BE32-FB45-40EC-E0049DF7054F}"/>
              </a:ext>
            </a:extLst>
          </p:cNvPr>
          <p:cNvSpPr txBox="1"/>
          <p:nvPr/>
        </p:nvSpPr>
        <p:spPr>
          <a:xfrm>
            <a:off x="6096000" y="5628873"/>
            <a:ext cx="5323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% dotnet </a:t>
            </a:r>
            <a:r>
              <a:rPr lang="en-GB" sz="1500" dirty="0" err="1"/>
              <a:t>fsi</a:t>
            </a:r>
            <a:r>
              <a:rPr lang="en-GB" sz="1500" dirty="0"/>
              <a:t> </a:t>
            </a:r>
            <a:r>
              <a:rPr lang="en-GB" sz="1500" dirty="0" err="1"/>
              <a:t>byer.fsx</a:t>
            </a:r>
            <a:endParaRPr lang="en-GB" sz="1500" dirty="0"/>
          </a:p>
          <a:p>
            <a:r>
              <a:rPr lang="en-GB" sz="1500" dirty="0" err="1"/>
              <a:t>Antal</a:t>
            </a:r>
            <a:r>
              <a:rPr lang="en-GB" sz="1500" dirty="0"/>
              <a:t> </a:t>
            </a:r>
            <a:r>
              <a:rPr lang="en-GB" sz="1500" dirty="0" err="1"/>
              <a:t>indbyggere</a:t>
            </a:r>
            <a:r>
              <a:rPr lang="en-GB" sz="1500" dirty="0"/>
              <a:t>: </a:t>
            </a:r>
            <a:r>
              <a:rPr lang="en-GB" sz="1500" dirty="0" err="1"/>
              <a:t>Indtast</a:t>
            </a:r>
            <a:r>
              <a:rPr lang="en-GB" sz="1500" dirty="0"/>
              <a:t> et </a:t>
            </a:r>
            <a:r>
              <a:rPr lang="en-GB" sz="1500" dirty="0" err="1"/>
              <a:t>bynavn</a:t>
            </a:r>
            <a:endParaRPr lang="en-GB" sz="1500" dirty="0"/>
          </a:p>
          <a:p>
            <a:r>
              <a:rPr lang="en-GB" sz="1500" dirty="0" err="1"/>
              <a:t>København</a:t>
            </a:r>
            <a:endParaRPr lang="en-GB" sz="1500" dirty="0"/>
          </a:p>
          <a:p>
            <a:r>
              <a:rPr lang="en-GB" sz="1500" dirty="0"/>
              <a:t>I "</a:t>
            </a:r>
            <a:r>
              <a:rPr lang="en-GB" sz="1500" dirty="0" err="1"/>
              <a:t>København</a:t>
            </a:r>
            <a:r>
              <a:rPr lang="en-GB" sz="1500" dirty="0"/>
              <a:t>" </a:t>
            </a:r>
            <a:r>
              <a:rPr lang="en-GB" sz="1500" dirty="0" err="1"/>
              <a:t>bor</a:t>
            </a:r>
            <a:r>
              <a:rPr lang="en-GB" sz="1500" dirty="0"/>
              <a:t> der 1345562 </a:t>
            </a:r>
            <a:r>
              <a:rPr lang="en-GB" sz="1500" dirty="0" err="1"/>
              <a:t>mennesker</a:t>
            </a:r>
            <a:r>
              <a:rPr lang="en-GB" sz="1500" dirty="0"/>
              <a:t> (</a:t>
            </a:r>
            <a:r>
              <a:rPr lang="en-GB" sz="1500" dirty="0" err="1"/>
              <a:t>wikipedia</a:t>
            </a:r>
            <a:r>
              <a:rPr lang="en-GB" sz="1500" dirty="0"/>
              <a:t>, 2022)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B87F8-0C75-D3B5-CF80-D453E220A7BE}"/>
              </a:ext>
            </a:extLst>
          </p:cNvPr>
          <p:cNvCxnSpPr>
            <a:cxnSpLocks/>
          </p:cNvCxnSpPr>
          <p:nvPr/>
        </p:nvCxnSpPr>
        <p:spPr>
          <a:xfrm>
            <a:off x="5730239" y="1171498"/>
            <a:ext cx="1906" cy="5297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846F20-83B0-202F-09E2-BAF71F73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0" y="1314018"/>
            <a:ext cx="50800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CF20BA-17D0-626E-A345-F873FE5C63B9}"/>
              </a:ext>
            </a:extLst>
          </p:cNvPr>
          <p:cNvSpPr txBox="1"/>
          <p:nvPr/>
        </p:nvSpPr>
        <p:spPr>
          <a:xfrm>
            <a:off x="304888" y="4038836"/>
            <a:ext cx="55851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http://</a:t>
            </a:r>
            <a:r>
              <a:rPr lang="en-GB" sz="700" dirty="0" err="1"/>
              <a:t>www.teixeira-soft.com</a:t>
            </a:r>
            <a:r>
              <a:rPr lang="en-GB" sz="700" dirty="0"/>
              <a:t>/bluescreen/</a:t>
            </a:r>
            <a:r>
              <a:rPr lang="en-GB" sz="700" dirty="0" err="1"/>
              <a:t>wp</a:t>
            </a:r>
            <a:r>
              <a:rPr lang="en-GB" sz="700" dirty="0"/>
              <a:t>-content/uploads/2016/03/proceed-delete-erase-hard-drive-error-funny-error-</a:t>
            </a:r>
            <a:r>
              <a:rPr lang="en-GB" sz="700" dirty="0" err="1"/>
              <a:t>messages.jpg</a:t>
            </a:r>
            <a:endParaRPr lang="en-DK" sz="700" dirty="0"/>
          </a:p>
        </p:txBody>
      </p:sp>
    </p:spTree>
    <p:extLst>
      <p:ext uri="{BB962C8B-B14F-4D97-AF65-F5344CB8AC3E}">
        <p14:creationId xmlns:p14="http://schemas.microsoft.com/office/powerpoint/2010/main" val="24222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Løkker</a:t>
            </a:r>
            <a:r>
              <a:rPr lang="en-GB" dirty="0"/>
              <a:t> er </a:t>
            </a:r>
            <a:r>
              <a:rPr lang="en-GB" dirty="0" err="1"/>
              <a:t>lykken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3465391" y="2808605"/>
            <a:ext cx="4787070" cy="62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https://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tinyurl.com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/2suk4v8p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6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C044799-7075-50CE-5AAC-08DFA54E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54" y="85745"/>
            <a:ext cx="10186817" cy="741224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334852" y="663713"/>
            <a:ext cx="2665926" cy="6885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Dialogløkke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7CC8D-0824-0C2F-6059-89B30E1F8AC7}"/>
              </a:ext>
            </a:extLst>
          </p:cNvPr>
          <p:cNvSpPr txBox="1"/>
          <p:nvPr/>
        </p:nvSpPr>
        <p:spPr>
          <a:xfrm>
            <a:off x="101691" y="2317250"/>
            <a:ext cx="2836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Valg: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</a:t>
            </a:r>
            <a:r>
              <a:rPr lang="en-DK" dirty="0"/>
              <a:t>ekursion eller while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Hjælpefunktion eller ej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Afslutningssignal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Et eller flere printfn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4D27-9BA8-9DAB-8625-0A7A63E0D373}"/>
              </a:ext>
            </a:extLst>
          </p:cNvPr>
          <p:cNvCxnSpPr>
            <a:cxnSpLocks/>
          </p:cNvCxnSpPr>
          <p:nvPr/>
        </p:nvCxnSpPr>
        <p:spPr>
          <a:xfrm flipV="1">
            <a:off x="2808641" y="1839567"/>
            <a:ext cx="1976719" cy="89164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3A882B-B060-1FBD-16D9-02A67B2706C3}"/>
              </a:ext>
            </a:extLst>
          </p:cNvPr>
          <p:cNvCxnSpPr>
            <a:cxnSpLocks/>
          </p:cNvCxnSpPr>
          <p:nvPr/>
        </p:nvCxnSpPr>
        <p:spPr>
          <a:xfrm>
            <a:off x="2808641" y="2731214"/>
            <a:ext cx="2514426" cy="298968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02121F-DB66-605A-4880-9E840F1160A2}"/>
              </a:ext>
            </a:extLst>
          </p:cNvPr>
          <p:cNvCxnSpPr>
            <a:cxnSpLocks/>
          </p:cNvCxnSpPr>
          <p:nvPr/>
        </p:nvCxnSpPr>
        <p:spPr>
          <a:xfrm flipV="1">
            <a:off x="3000778" y="2105095"/>
            <a:ext cx="1951313" cy="95081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A5B94E-62E1-4C1E-30E0-DB46857E9C8F}"/>
              </a:ext>
            </a:extLst>
          </p:cNvPr>
          <p:cNvCxnSpPr>
            <a:cxnSpLocks/>
          </p:cNvCxnSpPr>
          <p:nvPr/>
        </p:nvCxnSpPr>
        <p:spPr>
          <a:xfrm>
            <a:off x="2552163" y="3296495"/>
            <a:ext cx="2702628" cy="635152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9C9C29-F669-4B4F-7EA0-104F78D5CC40}"/>
              </a:ext>
            </a:extLst>
          </p:cNvPr>
          <p:cNvCxnSpPr>
            <a:cxnSpLocks/>
          </p:cNvCxnSpPr>
          <p:nvPr/>
        </p:nvCxnSpPr>
        <p:spPr>
          <a:xfrm>
            <a:off x="2552163" y="3296495"/>
            <a:ext cx="2399928" cy="118854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7B57A1-F042-D82C-6BFC-8F73700BE025}"/>
              </a:ext>
            </a:extLst>
          </p:cNvPr>
          <p:cNvCxnSpPr>
            <a:cxnSpLocks/>
          </p:cNvCxnSpPr>
          <p:nvPr/>
        </p:nvCxnSpPr>
        <p:spPr>
          <a:xfrm flipV="1">
            <a:off x="2641910" y="3055914"/>
            <a:ext cx="2765281" cy="57298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DC27DB-5162-0AD6-7777-3B1104BACD07}"/>
              </a:ext>
            </a:extLst>
          </p:cNvPr>
          <p:cNvCxnSpPr>
            <a:cxnSpLocks/>
          </p:cNvCxnSpPr>
          <p:nvPr/>
        </p:nvCxnSpPr>
        <p:spPr>
          <a:xfrm>
            <a:off x="2641910" y="3614071"/>
            <a:ext cx="2672572" cy="185021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EB63AD-8933-4BE8-7BDE-94E82C2CE007}"/>
              </a:ext>
            </a:extLst>
          </p:cNvPr>
          <p:cNvSpPr txBox="1"/>
          <p:nvPr/>
        </p:nvSpPr>
        <p:spPr>
          <a:xfrm>
            <a:off x="614855" y="4950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836EF-4C27-1239-BA4D-1193081BAFBC}"/>
              </a:ext>
            </a:extLst>
          </p:cNvPr>
          <p:cNvSpPr txBox="1"/>
          <p:nvPr/>
        </p:nvSpPr>
        <p:spPr>
          <a:xfrm>
            <a:off x="47299" y="4982402"/>
            <a:ext cx="321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Opgave: Udvid eksemplet fra før med en løkke som stopper, når brugeren intaster en ukendt by</a:t>
            </a:r>
            <a:r>
              <a:rPr lang="en-GB" dirty="0"/>
              <a:t>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189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Macintosh PowerPoint</Application>
  <PresentationFormat>Widescreen</PresentationFormat>
  <Paragraphs>116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2022-09-08T10:05:23Z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